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  <p:sldId id="369" r:id="rId53"/>
    <p:sldId id="370" r:id="rId54"/>
    <p:sldId id="371" r:id="rId55"/>
    <p:sldId id="373" r:id="rId56"/>
    <p:sldId id="372" r:id="rId57"/>
    <p:sldId id="374" r:id="rId58"/>
    <p:sldId id="375" r:id="rId59"/>
    <p:sldId id="376" r:id="rId60"/>
    <p:sldId id="386" r:id="rId61"/>
    <p:sldId id="388" r:id="rId62"/>
    <p:sldId id="377" r:id="rId63"/>
    <p:sldId id="389" r:id="rId64"/>
    <p:sldId id="378" r:id="rId65"/>
    <p:sldId id="37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D62"/>
    <a:srgbClr val="8DA0CC"/>
    <a:srgbClr val="66C3A4"/>
    <a:srgbClr val="FFC7B2"/>
    <a:srgbClr val="E78AC3"/>
    <a:srgbClr val="D2D2D9"/>
    <a:srgbClr val="C2DDDB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/>
    <p:restoredTop sz="95652"/>
  </p:normalViewPr>
  <p:slideViewPr>
    <p:cSldViewPr snapToObjects="1">
      <p:cViewPr>
        <p:scale>
          <a:sx n="56" d="100"/>
          <a:sy n="56" d="100"/>
        </p:scale>
        <p:origin x="1544" y="1168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9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7/7/21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emf"/><Relationship Id="rId5" Type="http://schemas.openxmlformats.org/officeDocument/2006/relationships/image" Target="../media/image241.emf"/><Relationship Id="rId4" Type="http://schemas.openxmlformats.org/officeDocument/2006/relationships/image" Target="../media/image242.em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4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emf"/><Relationship Id="rId4" Type="http://schemas.openxmlformats.org/officeDocument/2006/relationships/image" Target="../media/image2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emf"/><Relationship Id="rId5" Type="http://schemas.openxmlformats.org/officeDocument/2006/relationships/image" Target="../media/image257.emf"/><Relationship Id="rId4" Type="http://schemas.openxmlformats.org/officeDocument/2006/relationships/image" Target="../media/image25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emf"/><Relationship Id="rId5" Type="http://schemas.openxmlformats.org/officeDocument/2006/relationships/image" Target="../media/image260.emf"/><Relationship Id="rId4" Type="http://schemas.openxmlformats.org/officeDocument/2006/relationships/image" Target="../media/image2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3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svg"/><Relationship Id="rId5" Type="http://schemas.openxmlformats.org/officeDocument/2006/relationships/image" Target="../media/image271.png"/><Relationship Id="rId4" Type="http://schemas.openxmlformats.org/officeDocument/2006/relationships/image" Target="../media/image270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866" y="5517232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556792"/>
            <a:ext cx="5664200" cy="90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F35C4-57D8-7F48-BEDC-A742E797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06" y="2780928"/>
            <a:ext cx="93726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14AB7-24D2-BE48-874B-0E8624B272B0}"/>
              </a:ext>
            </a:extLst>
          </p:cNvPr>
          <p:cNvSpPr txBox="1"/>
          <p:nvPr/>
        </p:nvSpPr>
        <p:spPr>
          <a:xfrm>
            <a:off x="647020" y="494857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481AF-7BA2-034F-9AA8-1598F7F6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54" y="4869408"/>
            <a:ext cx="16891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FD2E1-88CA-604A-B7BE-06017714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4" y="4577308"/>
            <a:ext cx="27813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0C4CD-FCEC-0343-8906-DAE89DF02037}"/>
              </a:ext>
            </a:extLst>
          </p:cNvPr>
          <p:cNvSpPr txBox="1"/>
          <p:nvPr/>
        </p:nvSpPr>
        <p:spPr>
          <a:xfrm>
            <a:off x="2587154" y="573325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F3267-F5DC-624F-B93F-AF408B675F1E}"/>
              </a:ext>
            </a:extLst>
          </p:cNvPr>
          <p:cNvSpPr txBox="1"/>
          <p:nvPr/>
        </p:nvSpPr>
        <p:spPr>
          <a:xfrm>
            <a:off x="7968208" y="5741032"/>
            <a:ext cx="15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rat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73FD2-67E0-2D42-9B53-F176F49A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5" y="1655803"/>
            <a:ext cx="9729432" cy="9640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E5DC2F-A5AA-EA44-922A-6DA8088BDB81}"/>
              </a:ext>
            </a:extLst>
          </p:cNvPr>
          <p:cNvGrpSpPr/>
          <p:nvPr/>
        </p:nvGrpSpPr>
        <p:grpSpPr>
          <a:xfrm>
            <a:off x="1599125" y="4581128"/>
            <a:ext cx="7557428" cy="981109"/>
            <a:chOff x="1058852" y="4122077"/>
            <a:chExt cx="7557428" cy="981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68B0D3-AEB3-D44E-A9FE-A253E5B2FA59}"/>
                </a:ext>
              </a:extLst>
            </p:cNvPr>
            <p:cNvSpPr/>
            <p:nvPr/>
          </p:nvSpPr>
          <p:spPr>
            <a:xfrm>
              <a:off x="3143672" y="4437112"/>
              <a:ext cx="936104" cy="360040"/>
            </a:xfrm>
            <a:prstGeom prst="roundRect">
              <a:avLst/>
            </a:prstGeom>
            <a:solidFill>
              <a:srgbClr val="FD8D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D8D6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996B7F-F21B-8340-99B3-8EC238ED1298}"/>
                </a:ext>
              </a:extLst>
            </p:cNvPr>
            <p:cNvSpPr/>
            <p:nvPr/>
          </p:nvSpPr>
          <p:spPr>
            <a:xfrm>
              <a:off x="7680176" y="4437112"/>
              <a:ext cx="936104" cy="36004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4BA76-3368-8346-AD5F-8AB7186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" y="4122077"/>
              <a:ext cx="7542838" cy="9811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603EC7-A2BB-D048-86B4-6FBB052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25" y="2952938"/>
            <a:ext cx="8608096" cy="962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E4EC4-0D07-4B4D-B72D-693D0F896E47}"/>
              </a:ext>
            </a:extLst>
          </p:cNvPr>
          <p:cNvSpPr txBox="1"/>
          <p:nvPr/>
        </p:nvSpPr>
        <p:spPr>
          <a:xfrm>
            <a:off x="-1" y="19281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Correct forms: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1D769-AB6F-C249-A623-740FF72B8323}"/>
              </a:ext>
            </a:extLst>
          </p:cNvPr>
          <p:cNvSpPr txBox="1"/>
          <p:nvPr/>
        </p:nvSpPr>
        <p:spPr>
          <a:xfrm>
            <a:off x="709838" y="4869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I had:</a:t>
            </a:r>
          </a:p>
        </p:txBody>
      </p:sp>
    </p:spTree>
    <p:extLst>
      <p:ext uri="{BB962C8B-B14F-4D97-AF65-F5344CB8AC3E}">
        <p14:creationId xmlns:p14="http://schemas.microsoft.com/office/powerpoint/2010/main" val="22418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derivation: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6845-D263-514D-9C41-7AAB8C61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08" y="1296144"/>
            <a:ext cx="4932628" cy="527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B7C20-267A-8345-8441-EA0E7E24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0" y="1297010"/>
            <a:ext cx="5097084" cy="53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00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205034" y="495764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D2BE277-6A99-0746-B9F7-56A18B79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8" y="4311263"/>
            <a:ext cx="3960440" cy="62990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8B924D4-333A-7340-8451-1B3EE12D1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3940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custGeom>
            <a:avLst/>
            <a:gdLst>
              <a:gd name="connsiteX0" fmla="*/ 0 w 273683"/>
              <a:gd name="connsiteY0" fmla="*/ 0 h 1340482"/>
              <a:gd name="connsiteX1" fmla="*/ 273683 w 273683"/>
              <a:gd name="connsiteY1" fmla="*/ 0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  <a:gd name="connsiteX0" fmla="*/ 0 w 273683"/>
              <a:gd name="connsiteY0" fmla="*/ 0 h 1340482"/>
              <a:gd name="connsiteX1" fmla="*/ 273683 w 273683"/>
              <a:gd name="connsiteY1" fmla="*/ 200416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3" h="1340482">
                <a:moveTo>
                  <a:pt x="0" y="0"/>
                </a:moveTo>
                <a:lnTo>
                  <a:pt x="273683" y="200416"/>
                </a:lnTo>
                <a:lnTo>
                  <a:pt x="273683" y="1340482"/>
                </a:lnTo>
                <a:lnTo>
                  <a:pt x="0" y="1340482"/>
                </a:lnTo>
                <a:lnTo>
                  <a:pt x="0" y="0"/>
                </a:lnTo>
                <a:close/>
              </a:path>
            </a:pathLst>
          </a:cu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184232" y="4941168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AE681-155A-C747-98C7-943E073F30F5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48AEA1E-C0BE-844A-AF74-9517B8C6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F79A644-44B5-E243-AAB7-578412DB48F4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D5BACF-5A44-0F46-BB52-6A6A8BD6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9AB57B8C-4F14-6143-9107-E099F8DC5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0F82703-A4E1-4F45-AA2B-D379E864855B}"/>
              </a:ext>
            </a:extLst>
          </p:cNvPr>
          <p:cNvSpPr txBox="1"/>
          <p:nvPr/>
        </p:nvSpPr>
        <p:spPr>
          <a:xfrm>
            <a:off x="8031367" y="5589240"/>
            <a:ext cx="144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f(</a:t>
            </a:r>
            <a:r>
              <a:rPr lang="en-GB" sz="14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t+dt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A21F5EC-FA99-EB47-B7D1-BB7141A6C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86" y="5771014"/>
            <a:ext cx="98045" cy="9804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8C796B2-BF72-FB4F-B16E-77EC01ECB245}"/>
              </a:ext>
            </a:extLst>
          </p:cNvPr>
          <p:cNvCxnSpPr>
            <a:cxnSpLocks/>
          </p:cNvCxnSpPr>
          <p:nvPr/>
        </p:nvCxnSpPr>
        <p:spPr>
          <a:xfrm>
            <a:off x="8050599" y="5285678"/>
            <a:ext cx="0" cy="1051045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CAE6FA6-0B1C-DD42-B959-4DD6286B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4341205"/>
            <a:ext cx="4641097" cy="5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6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laceAnimation_1424.mp4" descr="placeAnimation_1424.mp4">
            <a:hlinkClick r:id="" action="ppaction://media"/>
            <a:extLst>
              <a:ext uri="{FF2B5EF4-FFF2-40B4-BE49-F238E27FC236}">
                <a16:creationId xmlns:a16="http://schemas.microsoft.com/office/drawing/2014/main" id="{624B09D6-C16B-8C4C-B52C-2CFCF33EAA5B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302" r="33272"/>
          <a:stretch/>
        </p:blipFill>
        <p:spPr>
          <a:xfrm>
            <a:off x="2135560" y="5323160"/>
            <a:ext cx="8712968" cy="1346200"/>
          </a:xfrm>
        </p:spPr>
      </p:pic>
      <p:pic>
        <p:nvPicPr>
          <p:cNvPr id="5" name="MAnimation_1424_1.mp4" descr="MAnimation_1424_1.mp4">
            <a:hlinkClick r:id="" action="ppaction://media"/>
            <a:extLst>
              <a:ext uri="{FF2B5EF4-FFF2-40B4-BE49-F238E27FC236}">
                <a16:creationId xmlns:a16="http://schemas.microsoft.com/office/drawing/2014/main" id="{B88801EA-0C8D-E44A-AED1-E6228FD6D6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079" t="9376" r="13484" b="9509"/>
          <a:stretch/>
        </p:blipFill>
        <p:spPr>
          <a:xfrm>
            <a:off x="4079776" y="1090682"/>
            <a:ext cx="4032448" cy="40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practice it’s hard to train on scattered place fields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AB8E1A-5692-184C-9EC1-73C1FAD537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392144" y="2483074"/>
            <a:ext cx="3664793" cy="36647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0C697-A6C8-E444-A839-E25167DDB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24" r="35124"/>
          <a:stretch/>
        </p:blipFill>
        <p:spPr>
          <a:xfrm>
            <a:off x="6312023" y="1743631"/>
            <a:ext cx="5184577" cy="867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6265A4-4826-2F46-9FA8-FD801E0D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4" r="35041"/>
          <a:stretch/>
        </p:blipFill>
        <p:spPr>
          <a:xfrm>
            <a:off x="407368" y="1775423"/>
            <a:ext cx="4896544" cy="817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2BBA4-8ACB-BA4F-807E-F439941A8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47" y="2348880"/>
            <a:ext cx="3664793" cy="36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1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T-Maze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C8E56-676D-794D-A994-4E8FA58F1CD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90750" y="1589276"/>
            <a:ext cx="2696537" cy="48751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23370-D742-4C46-865F-319134A4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28800"/>
            <a:ext cx="2849722" cy="487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27541-48DD-334A-9B13-67797363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2124408"/>
            <a:ext cx="4608512" cy="360798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8CB84EBD-F6C2-714D-9226-3D971461892A}"/>
              </a:ext>
            </a:extLst>
          </p:cNvPr>
          <p:cNvSpPr/>
          <p:nvPr/>
        </p:nvSpPr>
        <p:spPr>
          <a:xfrm>
            <a:off x="3719736" y="2132856"/>
            <a:ext cx="216024" cy="1160576"/>
          </a:xfrm>
          <a:prstGeom prst="leftBrace">
            <a:avLst/>
          </a:prstGeom>
          <a:ln w="25400">
            <a:solidFill>
              <a:srgbClr val="66C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AE5E616-DED0-144A-9ADA-6678BA3D416A}"/>
              </a:ext>
            </a:extLst>
          </p:cNvPr>
          <p:cNvSpPr/>
          <p:nvPr/>
        </p:nvSpPr>
        <p:spPr>
          <a:xfrm>
            <a:off x="3719736" y="3348110"/>
            <a:ext cx="216024" cy="1160576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E853DE4-072B-C24B-AC96-7A7DB3127AD3}"/>
              </a:ext>
            </a:extLst>
          </p:cNvPr>
          <p:cNvSpPr/>
          <p:nvPr/>
        </p:nvSpPr>
        <p:spPr>
          <a:xfrm>
            <a:off x="3719736" y="4549026"/>
            <a:ext cx="216024" cy="1160576"/>
          </a:xfrm>
          <a:prstGeom prst="leftBrac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back of the envelope calculations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0D292D-CBD1-304C-A764-6E14E51C32AB}"/>
              </a:ext>
            </a:extLst>
          </p:cNvPr>
          <p:cNvGrpSpPr/>
          <p:nvPr/>
        </p:nvGrpSpPr>
        <p:grpSpPr>
          <a:xfrm>
            <a:off x="335360" y="1124744"/>
            <a:ext cx="3657600" cy="3657600"/>
            <a:chOff x="4727848" y="1676400"/>
            <a:chExt cx="3657600" cy="3657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F93658-9574-5140-9BC4-E1CB58B71D3B}"/>
                </a:ext>
              </a:extLst>
            </p:cNvPr>
            <p:cNvGrpSpPr/>
            <p:nvPr/>
          </p:nvGrpSpPr>
          <p:grpSpPr>
            <a:xfrm>
              <a:off x="4727848" y="1676400"/>
              <a:ext cx="3657600" cy="3657600"/>
              <a:chOff x="479376" y="1844824"/>
              <a:chExt cx="3657600" cy="3657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695B55-3627-0243-A2D7-DE773ED05619}"/>
                  </a:ext>
                </a:extLst>
              </p:cNvPr>
              <p:cNvGrpSpPr/>
              <p:nvPr/>
            </p:nvGrpSpPr>
            <p:grpSpPr>
              <a:xfrm>
                <a:off x="479376" y="1844824"/>
                <a:ext cx="3657600" cy="3657600"/>
                <a:chOff x="4276206" y="1600200"/>
                <a:chExt cx="3657600" cy="365760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C742C14A-4CF1-3C43-B2AA-93816D6D9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76206" y="16002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0E6715D-6C22-D448-B655-869C3A7253AD}"/>
                    </a:ext>
                  </a:extLst>
                </p:cNvPr>
                <p:cNvSpPr/>
                <p:nvPr/>
              </p:nvSpPr>
              <p:spPr>
                <a:xfrm>
                  <a:off x="4889244" y="3249404"/>
                  <a:ext cx="1080000" cy="1080000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78BCAA9-AFC7-064E-9AA7-80B861C43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3720" y="3263887"/>
                  <a:ext cx="1080000" cy="1080000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F1919E7-F5D2-4847-AAC4-19CA04EA74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23491" y="3278369"/>
                  <a:ext cx="1080000" cy="1080000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AF4AFEA-0028-EB41-AF15-16876C066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57997" y="3278369"/>
                  <a:ext cx="1080000" cy="1080000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061C144-5758-D44F-BB08-DD4216F8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795274" y="3815041"/>
                <a:ext cx="399894" cy="399894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63CEBD7-EB0C-E44A-A23B-62631CC4D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2947036" y="3829701"/>
                <a:ext cx="399894" cy="399894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AC2896-3AF8-3A49-A564-FB1E0FE944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3846565"/>
              <a:ext cx="1803687" cy="1465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41185B-E898-7941-867F-A9595584AC55}"/>
              </a:ext>
            </a:extLst>
          </p:cNvPr>
          <p:cNvSpPr txBox="1"/>
          <p:nvPr/>
        </p:nvSpPr>
        <p:spPr>
          <a:xfrm>
            <a:off x="3915723" y="1483355"/>
            <a:ext cx="6749284" cy="286232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sweeps forward one place cell distance,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PC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each cycle lasting T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binding occurs for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of this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Distance into the future a cell can be bound: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“Time” into the future a rat can forecast: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09D17C-9D9E-2A4F-9105-079C7549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172" y="2779969"/>
            <a:ext cx="2649430" cy="577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96596-8525-2345-A856-4141B0957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577" y="3895108"/>
            <a:ext cx="3198206" cy="68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C62763-F425-8A42-BA2D-4FEC11DEF160}"/>
              </a:ext>
            </a:extLst>
          </p:cNvPr>
          <p:cNvSpPr txBox="1"/>
          <p:nvPr/>
        </p:nvSpPr>
        <p:spPr>
          <a:xfrm>
            <a:off x="4151784" y="5108991"/>
            <a:ext cx="3528392" cy="1200329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solidFill>
              <a:srgbClr val="66C3A4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should be: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Roughly constant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O(few seconds) at least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81CED77-796C-0547-9101-16BF5C0E654C}"/>
              </a:ext>
            </a:extLst>
          </p:cNvPr>
          <p:cNvSpPr/>
          <p:nvPr/>
        </p:nvSpPr>
        <p:spPr>
          <a:xfrm>
            <a:off x="8199042" y="3789040"/>
            <a:ext cx="3657598" cy="928396"/>
          </a:xfrm>
          <a:prstGeom prst="roundRect">
            <a:avLst/>
          </a:prstGeom>
          <a:noFill/>
          <a:ln w="254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808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may be ~ constant though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7B146-E8FF-DE4A-83A4-673F82C99799}"/>
              </a:ext>
            </a:extLst>
          </p:cNvPr>
          <p:cNvGrpSpPr/>
          <p:nvPr/>
        </p:nvGrpSpPr>
        <p:grpSpPr>
          <a:xfrm>
            <a:off x="266527" y="1272646"/>
            <a:ext cx="5541441" cy="5324706"/>
            <a:chOff x="-24680" y="1272646"/>
            <a:chExt cx="5541441" cy="53247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05F7B97-5DC5-A241-9750-D9AA0593B7C1}"/>
                </a:ext>
              </a:extLst>
            </p:cNvPr>
            <p:cNvSpPr/>
            <p:nvPr/>
          </p:nvSpPr>
          <p:spPr>
            <a:xfrm>
              <a:off x="-24680" y="1272646"/>
              <a:ext cx="5541441" cy="5324706"/>
            </a:xfrm>
            <a:prstGeom prst="roundRect">
              <a:avLst/>
            </a:prstGeom>
            <a:solidFill>
              <a:schemeClr val="bg1">
                <a:lumMod val="20000"/>
                <a:lumOff val="80000"/>
                <a:alpha val="63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472594-FF1A-EE44-B6C8-2723919951F7}"/>
                </a:ext>
              </a:extLst>
            </p:cNvPr>
            <p:cNvGrpSpPr/>
            <p:nvPr/>
          </p:nvGrpSpPr>
          <p:grpSpPr>
            <a:xfrm>
              <a:off x="188169" y="1988840"/>
              <a:ext cx="3657598" cy="928396"/>
              <a:chOff x="8051851" y="3789040"/>
              <a:chExt cx="3657598" cy="92839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196596-8525-2345-A856-4141B0957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7875" y="3895108"/>
                <a:ext cx="3198206" cy="686020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81CED77-796C-0547-9101-16BF5C0E654C}"/>
                  </a:ext>
                </a:extLst>
              </p:cNvPr>
              <p:cNvSpPr/>
              <p:nvPr/>
            </p:nvSpPr>
            <p:spPr>
              <a:xfrm>
                <a:off x="8051851" y="3789040"/>
                <a:ext cx="3657598" cy="928396"/>
              </a:xfrm>
              <a:prstGeom prst="roundRect">
                <a:avLst/>
              </a:prstGeom>
              <a:noFill/>
              <a:ln w="25400">
                <a:solidFill>
                  <a:srgbClr val="66C3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8D22B7-0410-E542-8CA4-BC69C510A5F4}"/>
                </a:ext>
              </a:extLst>
            </p:cNvPr>
            <p:cNvSpPr txBox="1"/>
            <p:nvPr/>
          </p:nvSpPr>
          <p:spPr>
            <a:xfrm>
              <a:off x="1557244" y="3059668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8Hz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E05C62-0F9B-D14B-ACC5-03453480893F}"/>
                </a:ext>
              </a:extLst>
            </p:cNvPr>
            <p:cNvSpPr txBox="1"/>
            <p:nvPr/>
          </p:nvSpPr>
          <p:spPr>
            <a:xfrm>
              <a:off x="1539064" y="148787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20ms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0C9DB9-DC03-7441-80ED-2491BF3525D0}"/>
                </a:ext>
              </a:extLst>
            </p:cNvPr>
            <p:cNvSpPr txBox="1"/>
            <p:nvPr/>
          </p:nvSpPr>
          <p:spPr>
            <a:xfrm>
              <a:off x="3373714" y="1404278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1m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54F3A1-EE94-9F41-9A0C-3BB706AF4383}"/>
                </a:ext>
              </a:extLst>
            </p:cNvPr>
            <p:cNvSpPr txBox="1"/>
            <p:nvPr/>
          </p:nvSpPr>
          <p:spPr>
            <a:xfrm>
              <a:off x="3483471" y="3132466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0.1m/s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B663C-D085-DB40-B8A2-46468949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93" y="2212044"/>
              <a:ext cx="1289296" cy="3528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CFDE7E-F1CA-6145-BD0B-555FC85EFAB5}"/>
                </a:ext>
              </a:extLst>
            </p:cNvPr>
            <p:cNvSpPr txBox="1"/>
            <p:nvPr/>
          </p:nvSpPr>
          <p:spPr>
            <a:xfrm>
              <a:off x="407369" y="3861048"/>
              <a:ext cx="482453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Some solutions: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Very large place cells do exist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STDP learning restricted to rare ‘long range sweeps’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 Maybe 1-2s SR is enough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005496-7F95-D747-BE4D-49E8DCE8F903}"/>
              </a:ext>
            </a:extLst>
          </p:cNvPr>
          <p:cNvSpPr/>
          <p:nvPr/>
        </p:nvSpPr>
        <p:spPr>
          <a:xfrm>
            <a:off x="6197724" y="1272646"/>
            <a:ext cx="5541441" cy="5324706"/>
          </a:xfrm>
          <a:prstGeom prst="roundRect">
            <a:avLst/>
          </a:prstGeom>
          <a:solidFill>
            <a:schemeClr val="bg1">
              <a:lumMod val="20000"/>
              <a:lumOff val="80000"/>
              <a:alpha val="6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67ED3D8-5360-514F-AD16-7DD2A335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92" y="1772816"/>
            <a:ext cx="1689100" cy="43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FB621-C407-544D-9C51-BC26E7AB4C6F}"/>
              </a:ext>
            </a:extLst>
          </p:cNvPr>
          <p:cNvSpPr txBox="1"/>
          <p:nvPr/>
        </p:nvSpPr>
        <p:spPr>
          <a:xfrm>
            <a:off x="8559384" y="2276872"/>
            <a:ext cx="317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﻿Whishaw and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Vanderwolf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1973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8AD05-33D3-5540-A4A1-7593A71D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494" y="5322687"/>
            <a:ext cx="19939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C2A79-8D1C-2848-B0B9-6ECCC6AC9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292" y="3164190"/>
            <a:ext cx="1803400" cy="101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4296BC-4720-8E4A-9018-71E0F8D7A1BA}"/>
              </a:ext>
            </a:extLst>
          </p:cNvPr>
          <p:cNvSpPr txBox="1"/>
          <p:nvPr/>
        </p:nvSpPr>
        <p:spPr>
          <a:xfrm>
            <a:off x="7536160" y="5877272"/>
            <a:ext cx="378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﻿Maurer et al., 2012 </a:t>
            </a:r>
          </a:p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(similar but not strictly what they found)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F9828-5AD8-D241-B1DB-49BB75503D18}"/>
              </a:ext>
            </a:extLst>
          </p:cNvPr>
          <p:cNvSpPr txBox="1"/>
          <p:nvPr/>
        </p:nvSpPr>
        <p:spPr>
          <a:xfrm>
            <a:off x="8559384" y="4252446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E9A9D3-F7A3-7D4C-98CF-230ABDE2BC49}"/>
              </a:ext>
            </a:extLst>
          </p:cNvPr>
          <p:cNvSpPr txBox="1"/>
          <p:nvPr/>
        </p:nvSpPr>
        <p:spPr>
          <a:xfrm>
            <a:off x="8349261" y="5579948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</p:spTree>
    <p:extLst>
      <p:ext uri="{BB962C8B-B14F-4D97-AF65-F5344CB8AC3E}">
        <p14:creationId xmlns:p14="http://schemas.microsoft.com/office/powerpoint/2010/main" val="880791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761778"/>
            <a:ext cx="88682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“Approximate SR” is probably a useful thing to learn (</a:t>
            </a: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2018). 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Model based RL “searches” to a certain depth then uses approximate SR for heuristic to plug the gap 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</a:t>
            </a: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Approx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SR-based value function provides starting point for more thorough model-based methods.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605B98-FE0F-074F-8459-2341530B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4521824"/>
            <a:ext cx="5005338" cy="23361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7DF5869-0791-2045-A851-0AD7666483F1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Utility of ‘approximation’ to SR</a:t>
            </a:r>
          </a:p>
        </p:txBody>
      </p:sp>
    </p:spTree>
    <p:extLst>
      <p:ext uri="{BB962C8B-B14F-4D97-AF65-F5344CB8AC3E}">
        <p14:creationId xmlns:p14="http://schemas.microsoft.com/office/powerpoint/2010/main" val="1058389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617762"/>
            <a:ext cx="8400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rule on two-compartment neurons learns to ‘predict’ future firing of neuron over time scale of seconds (vs STDP timescale of 10s of  milliseconds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form of output is almost identical to our analytic form for 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paper does not make reference to this (it was 2016)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</a:t>
            </a:r>
            <a:r>
              <a:rPr lang="en-GB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does point this 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could use this to try explain timescale mismatch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Alternative STDP learning rule not requiring theta sweeps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90382A-1F08-4C4B-830A-B210E752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068B8E-3635-5349-A5E3-63D15AAD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4" y="5186643"/>
            <a:ext cx="4054824" cy="1351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A3797B-1B5F-2046-B19C-6AFF45F23D6C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Prospective coding of spiking neurons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FF7EF-6B39-3542-BB2F-F3E60C2C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388" y="808881"/>
            <a:ext cx="3234948" cy="5240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CF3AE-FB4B-E64D-9FFA-6ABDD1A4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8" y="5856724"/>
            <a:ext cx="3190986" cy="58806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4446983-5396-7446-997B-1A362E6C6A88}"/>
              </a:ext>
            </a:extLst>
          </p:cNvPr>
          <p:cNvGrpSpPr/>
          <p:nvPr/>
        </p:nvGrpSpPr>
        <p:grpSpPr>
          <a:xfrm>
            <a:off x="-9487" y="5186643"/>
            <a:ext cx="5256106" cy="1410709"/>
            <a:chOff x="-9487" y="5034082"/>
            <a:chExt cx="4233279" cy="11361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8262F8-A824-3445-BFF1-AFAC91EEE7DE}"/>
                </a:ext>
              </a:extLst>
            </p:cNvPr>
            <p:cNvGrpSpPr/>
            <p:nvPr/>
          </p:nvGrpSpPr>
          <p:grpSpPr>
            <a:xfrm>
              <a:off x="-9487" y="5034082"/>
              <a:ext cx="4212873" cy="581029"/>
              <a:chOff x="-24680" y="5034082"/>
              <a:chExt cx="4212873" cy="58102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46826F0-ECEC-8246-8D1E-A59B8A76B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1828" y="5034082"/>
                <a:ext cx="2726365" cy="58102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2EE08E-E2FB-7747-8358-097728404F87}"/>
                  </a:ext>
                </a:extLst>
              </p:cNvPr>
              <p:cNvSpPr txBox="1"/>
              <p:nvPr/>
            </p:nvSpPr>
            <p:spPr>
              <a:xfrm>
                <a:off x="-24680" y="5242344"/>
                <a:ext cx="16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DENDRITIC OUTPUT: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3B2D1C-BC22-E34E-9C65-8A21408EECA7}"/>
                </a:ext>
              </a:extLst>
            </p:cNvPr>
            <p:cNvGrpSpPr/>
            <p:nvPr/>
          </p:nvGrpSpPr>
          <p:grpSpPr>
            <a:xfrm>
              <a:off x="184547" y="5589240"/>
              <a:ext cx="4039245" cy="581030"/>
              <a:chOff x="169354" y="5800298"/>
              <a:chExt cx="4039245" cy="58103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8881C7B-7F7F-274B-9B77-CB8125F00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496" y="5800298"/>
                <a:ext cx="2649103" cy="58103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D6813-C93F-9441-AE57-36455ED4342C}"/>
                  </a:ext>
                </a:extLst>
              </p:cNvPr>
              <p:cNvSpPr txBox="1"/>
              <p:nvPr/>
            </p:nvSpPr>
            <p:spPr>
              <a:xfrm>
                <a:off x="169354" y="5895230"/>
                <a:ext cx="1435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LEARNING RULE: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8911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Testing dorsal-ventral hypothesis SR scales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BFC48B-85F8-8840-BE9F-A8066290DA5A}"/>
              </a:ext>
            </a:extLst>
          </p:cNvPr>
          <p:cNvGrpSpPr/>
          <p:nvPr/>
        </p:nvGrpSpPr>
        <p:grpSpPr>
          <a:xfrm>
            <a:off x="-6721424" y="4098397"/>
            <a:ext cx="19878490" cy="2352850"/>
            <a:chOff x="-1680864" y="3610963"/>
            <a:chExt cx="19878490" cy="235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A3BD19-CC81-B646-B048-97D49E16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80864" y="4974490"/>
              <a:ext cx="19878490" cy="9893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A53489-AB8B-0040-9C49-DC0834F9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1680864" y="4292727"/>
              <a:ext cx="19878490" cy="9893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B1411D-B3A2-9549-83C2-A3423BBB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1680854" y="3610963"/>
              <a:ext cx="19878469" cy="98932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AAFA54-A434-5347-8059-41A58E0AC5F6}"/>
              </a:ext>
            </a:extLst>
          </p:cNvPr>
          <p:cNvGrpSpPr/>
          <p:nvPr/>
        </p:nvGrpSpPr>
        <p:grpSpPr>
          <a:xfrm>
            <a:off x="485843" y="1366905"/>
            <a:ext cx="6258229" cy="2731492"/>
            <a:chOff x="-162229" y="1366905"/>
            <a:chExt cx="6258229" cy="273149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8D6391A-6707-0343-ADAD-ACC54087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62229" y="1366905"/>
              <a:ext cx="6258229" cy="2731492"/>
            </a:xfrm>
            <a:prstGeom prst="rect">
              <a:avLst/>
            </a:prstGeom>
          </p:spPr>
        </p:pic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7071515-9D7B-994D-A812-FFA9157F5EBD}"/>
                </a:ext>
              </a:extLst>
            </p:cNvPr>
            <p:cNvSpPr/>
            <p:nvPr/>
          </p:nvSpPr>
          <p:spPr>
            <a:xfrm>
              <a:off x="3071664" y="2330746"/>
              <a:ext cx="1008112" cy="994703"/>
            </a:xfrm>
            <a:custGeom>
              <a:avLst/>
              <a:gdLst>
                <a:gd name="connsiteX0" fmla="*/ 0 w 843513"/>
                <a:gd name="connsiteY0" fmla="*/ 20568 h 970594"/>
                <a:gd name="connsiteX1" fmla="*/ 356260 w 843513"/>
                <a:gd name="connsiteY1" fmla="*/ 20568 h 970594"/>
                <a:gd name="connsiteX2" fmla="*/ 700644 w 843513"/>
                <a:gd name="connsiteY2" fmla="*/ 234324 h 970594"/>
                <a:gd name="connsiteX3" fmla="*/ 843148 w 843513"/>
                <a:gd name="connsiteY3" fmla="*/ 638085 h 970594"/>
                <a:gd name="connsiteX4" fmla="*/ 665018 w 843513"/>
                <a:gd name="connsiteY4" fmla="*/ 970594 h 9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513" h="970594">
                  <a:moveTo>
                    <a:pt x="0" y="20568"/>
                  </a:moveTo>
                  <a:cubicBezTo>
                    <a:pt x="119743" y="2755"/>
                    <a:pt x="239486" y="-15058"/>
                    <a:pt x="356260" y="20568"/>
                  </a:cubicBezTo>
                  <a:cubicBezTo>
                    <a:pt x="473034" y="56194"/>
                    <a:pt x="619496" y="131405"/>
                    <a:pt x="700644" y="234324"/>
                  </a:cubicBezTo>
                  <a:cubicBezTo>
                    <a:pt x="781792" y="337243"/>
                    <a:pt x="849086" y="515373"/>
                    <a:pt x="843148" y="638085"/>
                  </a:cubicBezTo>
                  <a:cubicBezTo>
                    <a:pt x="837210" y="760797"/>
                    <a:pt x="751114" y="865695"/>
                    <a:pt x="665018" y="970594"/>
                  </a:cubicBezTo>
                </a:path>
              </a:pathLst>
            </a:custGeom>
            <a:noFill/>
            <a:ln w="50800">
              <a:solidFill>
                <a:srgbClr val="FD8D6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5498F2-B8DF-CF4B-87D8-8329D0142BCD}"/>
                </a:ext>
              </a:extLst>
            </p:cNvPr>
            <p:cNvSpPr txBox="1"/>
            <p:nvPr/>
          </p:nvSpPr>
          <p:spPr>
            <a:xfrm>
              <a:off x="1919536" y="2316189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B9F431-AA2C-584C-9E4D-7E6E6F17C390}"/>
                </a:ext>
              </a:extLst>
            </p:cNvPr>
            <p:cNvSpPr txBox="1"/>
            <p:nvPr/>
          </p:nvSpPr>
          <p:spPr>
            <a:xfrm>
              <a:off x="3431704" y="3419708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F4C6C9-F17D-0E40-95A8-CDD97C70E469}"/>
              </a:ext>
            </a:extLst>
          </p:cNvPr>
          <p:cNvGrpSpPr/>
          <p:nvPr/>
        </p:nvGrpSpPr>
        <p:grpSpPr>
          <a:xfrm>
            <a:off x="6240016" y="4074651"/>
            <a:ext cx="823139" cy="2359115"/>
            <a:chOff x="6417579" y="4074651"/>
            <a:chExt cx="823139" cy="23591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483B64-0A62-7148-A456-37FA17BA1780}"/>
                </a:ext>
              </a:extLst>
            </p:cNvPr>
            <p:cNvCxnSpPr/>
            <p:nvPr/>
          </p:nvCxnSpPr>
          <p:spPr>
            <a:xfrm>
              <a:off x="6816080" y="4437112"/>
              <a:ext cx="0" cy="1714088"/>
            </a:xfrm>
            <a:prstGeom prst="line">
              <a:avLst/>
            </a:prstGeom>
            <a:ln w="50800">
              <a:solidFill>
                <a:srgbClr val="FD8D6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A3615-C79D-5545-91D1-B4B34B64564B}"/>
                </a:ext>
              </a:extLst>
            </p:cNvPr>
            <p:cNvSpPr txBox="1"/>
            <p:nvPr/>
          </p:nvSpPr>
          <p:spPr>
            <a:xfrm>
              <a:off x="6417579" y="407465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2AF7FC-AD04-4046-8EFC-CC2AD27FCA84}"/>
                </a:ext>
              </a:extLst>
            </p:cNvPr>
            <p:cNvSpPr txBox="1"/>
            <p:nvPr/>
          </p:nvSpPr>
          <p:spPr>
            <a:xfrm>
              <a:off x="6428123" y="6064434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11E0C09-E901-534E-AB1F-82099403B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514" y="727562"/>
            <a:ext cx="4439411" cy="44394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B97974-3DA9-B942-A17B-54B94FE28B35}"/>
              </a:ext>
            </a:extLst>
          </p:cNvPr>
          <p:cNvSpPr txBox="1"/>
          <p:nvPr/>
        </p:nvSpPr>
        <p:spPr>
          <a:xfrm>
            <a:off x="7501039" y="4892478"/>
            <a:ext cx="4225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different size don’t bind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same cell bind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dorsal cells →  short time scale 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Large ventral cells → long time scale SR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0477F-2F4D-0640-A83D-8DE81F0A3B9E}"/>
              </a:ext>
            </a:extLst>
          </p:cNvPr>
          <p:cNvSpPr txBox="1"/>
          <p:nvPr/>
        </p:nvSpPr>
        <p:spPr>
          <a:xfrm>
            <a:off x="7680176" y="4115878"/>
            <a:ext cx="238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learned SR matrix</a:t>
            </a:r>
          </a:p>
        </p:txBody>
      </p:sp>
    </p:spTree>
    <p:extLst>
      <p:ext uri="{BB962C8B-B14F-4D97-AF65-F5344CB8AC3E}">
        <p14:creationId xmlns:p14="http://schemas.microsoft.com/office/powerpoint/2010/main" val="2615575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4DA0-F3C7-864E-9D92-2BDCBCF5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fixed the loop issue for STDP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9A0B10-EC0C-9C43-B389-4989F6423CA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07668" y="1185234"/>
            <a:ext cx="5976664" cy="5976664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3EA867-F6C7-FF4E-B5E8-A3D3CE8EC040}"/>
              </a:ext>
            </a:extLst>
          </p:cNvPr>
          <p:cNvCxnSpPr/>
          <p:nvPr/>
        </p:nvCxnSpPr>
        <p:spPr>
          <a:xfrm flipH="1">
            <a:off x="7680176" y="1484883"/>
            <a:ext cx="720080" cy="57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DBCE29-6C94-8E4E-A10A-9CB97D6FA624}"/>
              </a:ext>
            </a:extLst>
          </p:cNvPr>
          <p:cNvSpPr txBox="1"/>
          <p:nvPr/>
        </p:nvSpPr>
        <p:spPr>
          <a:xfrm>
            <a:off x="1417320" y="-203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7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25095</TotalTime>
  <Words>2609</Words>
  <Application>Microsoft Macintosh PowerPoint</Application>
  <PresentationFormat>Widescreen</PresentationFormat>
  <Paragraphs>422</Paragraphs>
  <Slides>65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Avenir Book</vt:lpstr>
      <vt:lpstr>Calibri</vt:lpstr>
      <vt:lpstr>Menlo</vt:lpstr>
      <vt:lpstr>Times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  <vt:lpstr>Fixed it!</vt:lpstr>
      <vt:lpstr>Full derivation: </vt:lpstr>
      <vt:lpstr>Intuition for learning rule: </vt:lpstr>
      <vt:lpstr>Intuition for learning rule: </vt:lpstr>
      <vt:lpstr>Intuition for learning rule: </vt:lpstr>
      <vt:lpstr>PowerPoint Presentation</vt:lpstr>
      <vt:lpstr>In practice it’s hard to train on scattered place fields</vt:lpstr>
      <vt:lpstr>T-Maze</vt:lpstr>
      <vt:lpstr>Some back of the envelope calculations</vt:lpstr>
      <vt:lpstr>It may be ~ constant though</vt:lpstr>
      <vt:lpstr>Summaries from reading this week: </vt:lpstr>
      <vt:lpstr>Summaries from reading this week: </vt:lpstr>
      <vt:lpstr>Testing dorsal-ventral hypothesis SR scales </vt:lpstr>
      <vt:lpstr>I fixed the loop issue for STDP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223</cp:revision>
  <dcterms:created xsi:type="dcterms:W3CDTF">2021-04-13T14:31:56Z</dcterms:created>
  <dcterms:modified xsi:type="dcterms:W3CDTF">2021-07-07T18:20:25Z</dcterms:modified>
</cp:coreProperties>
</file>